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7"/>
  </p:notesMasterIdLst>
  <p:sldIdLst>
    <p:sldId id="275" r:id="rId2"/>
    <p:sldId id="257" r:id="rId3"/>
    <p:sldId id="276" r:id="rId4"/>
    <p:sldId id="258" r:id="rId5"/>
    <p:sldId id="277" r:id="rId6"/>
    <p:sldId id="259" r:id="rId7"/>
    <p:sldId id="260" r:id="rId8"/>
    <p:sldId id="261" r:id="rId9"/>
    <p:sldId id="262" r:id="rId10"/>
    <p:sldId id="263" r:id="rId11"/>
    <p:sldId id="278" r:id="rId12"/>
    <p:sldId id="279" r:id="rId13"/>
    <p:sldId id="286" r:id="rId14"/>
    <p:sldId id="264" r:id="rId15"/>
    <p:sldId id="265" r:id="rId16"/>
    <p:sldId id="280" r:id="rId17"/>
    <p:sldId id="281" r:id="rId18"/>
    <p:sldId id="287" r:id="rId19"/>
    <p:sldId id="291" r:id="rId20"/>
    <p:sldId id="266" r:id="rId21"/>
    <p:sldId id="267" r:id="rId22"/>
    <p:sldId id="268" r:id="rId23"/>
    <p:sldId id="269" r:id="rId24"/>
    <p:sldId id="282" r:id="rId25"/>
    <p:sldId id="288" r:id="rId26"/>
    <p:sldId id="270" r:id="rId27"/>
    <p:sldId id="271" r:id="rId28"/>
    <p:sldId id="283" r:id="rId29"/>
    <p:sldId id="289" r:id="rId30"/>
    <p:sldId id="272" r:id="rId31"/>
    <p:sldId id="273" r:id="rId32"/>
    <p:sldId id="284" r:id="rId33"/>
    <p:sldId id="285" r:id="rId34"/>
    <p:sldId id="290" r:id="rId35"/>
    <p:sldId id="274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7"/>
    <p:restoredTop sz="94541"/>
  </p:normalViewPr>
  <p:slideViewPr>
    <p:cSldViewPr snapToGrid="0" snapToObjects="1">
      <p:cViewPr varScale="1">
        <p:scale>
          <a:sx n="165" d="100"/>
          <a:sy n="165" d="100"/>
        </p:scale>
        <p:origin x="5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uby-doc.org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676" y="144501"/>
            <a:ext cx="7852200" cy="861000"/>
          </a:xfrm>
        </p:spPr>
        <p:txBody>
          <a:bodyPr/>
          <a:lstStyle/>
          <a:p>
            <a:r>
              <a:rPr lang="en-US" dirty="0" smtClean="0"/>
              <a:t>Arrays, Hashes, and Iteration </a:t>
            </a:r>
            <a:r>
              <a:rPr lang="mr-IN" dirty="0" smtClean="0"/>
              <a:t>–</a:t>
            </a:r>
            <a:r>
              <a:rPr lang="en-US" dirty="0" smtClean="0"/>
              <a:t> Oh My!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772" y="1005501"/>
            <a:ext cx="5526009" cy="401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8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Array Basics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669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An ordered, integer-indexed collection of objects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Indexing starts at 0</a:t>
            </a:r>
          </a:p>
          <a:p>
            <a:pPr marL="457200" lvl="0" indent="-342900">
              <a:spcBef>
                <a:spcPts val="0"/>
              </a:spcBef>
              <a:buSzPct val="100000"/>
              <a:buChar char="-"/>
            </a:pPr>
            <a:r>
              <a:rPr lang="en" sz="2000" dirty="0"/>
              <a:t>Negative indices are relative to the end of the array, for instance: an index of -1 is the last object in the collection, -2 is the second to last</a:t>
            </a:r>
          </a:p>
        </p:txBody>
      </p:sp>
      <p:pic>
        <p:nvPicPr>
          <p:cNvPr id="123" name="Shape 123" descr="Screen Shot 2017-10-03 at 2.18.35 PM.png"/>
          <p:cNvPicPr preferRelativeResize="0"/>
          <p:nvPr/>
        </p:nvPicPr>
        <p:blipFill rotWithShape="1">
          <a:blip r:embed="rId3">
            <a:alphaModFix/>
          </a:blip>
          <a:srcRect l="3411" t="23678" r="6822" b="22751"/>
          <a:stretch/>
        </p:blipFill>
        <p:spPr>
          <a:xfrm>
            <a:off x="467550" y="3138752"/>
            <a:ext cx="8208901" cy="4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/>
          <p:nvPr/>
        </p:nvSpPr>
        <p:spPr>
          <a:xfrm>
            <a:off x="3664600" y="3607052"/>
            <a:ext cx="269400" cy="6438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5" name="Shape 125"/>
          <p:cNvSpPr/>
          <p:nvPr/>
        </p:nvSpPr>
        <p:spPr>
          <a:xfrm>
            <a:off x="5491225" y="3607052"/>
            <a:ext cx="269400" cy="6438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6346125" y="3607052"/>
            <a:ext cx="269400" cy="6438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7" name="Shape 127"/>
          <p:cNvSpPr/>
          <p:nvPr/>
        </p:nvSpPr>
        <p:spPr>
          <a:xfrm>
            <a:off x="7201025" y="3607052"/>
            <a:ext cx="269400" cy="6438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8055925" y="3607052"/>
            <a:ext cx="269400" cy="6438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4577913" y="3607052"/>
            <a:ext cx="269400" cy="6438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0" name="Shape 130"/>
          <p:cNvSpPr txBox="1"/>
          <p:nvPr/>
        </p:nvSpPr>
        <p:spPr>
          <a:xfrm>
            <a:off x="3585172" y="4332952"/>
            <a:ext cx="4938203" cy="46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accent5"/>
                </a:solidFill>
              </a:rPr>
              <a:t>0</a:t>
            </a:r>
            <a:r>
              <a:rPr lang="en-US" sz="2400" dirty="0" smtClean="0">
                <a:solidFill>
                  <a:schemeClr val="accent5"/>
                </a:solidFill>
              </a:rPr>
              <a:t>	</a:t>
            </a:r>
            <a:r>
              <a:rPr lang="en" sz="2400" dirty="0" smtClean="0">
                <a:solidFill>
                  <a:schemeClr val="accent5"/>
                </a:solidFill>
              </a:rPr>
              <a:t>1</a:t>
            </a:r>
            <a:r>
              <a:rPr lang="en-US" sz="2400" dirty="0" smtClean="0">
                <a:solidFill>
                  <a:schemeClr val="accent5"/>
                </a:solidFill>
              </a:rPr>
              <a:t>	</a:t>
            </a:r>
            <a:r>
              <a:rPr lang="en" sz="2400" dirty="0" smtClean="0">
                <a:solidFill>
                  <a:schemeClr val="accent5"/>
                </a:solidFill>
              </a:rPr>
              <a:t>2</a:t>
            </a:r>
            <a:r>
              <a:rPr lang="en-US" sz="2400" dirty="0" smtClean="0">
                <a:solidFill>
                  <a:schemeClr val="accent5"/>
                </a:solidFill>
              </a:rPr>
              <a:t>	</a:t>
            </a:r>
            <a:r>
              <a:rPr lang="en" sz="2400" dirty="0" smtClean="0">
                <a:solidFill>
                  <a:schemeClr val="accent5"/>
                </a:solidFill>
              </a:rPr>
              <a:t>3</a:t>
            </a:r>
            <a:r>
              <a:rPr lang="en-US" sz="2400" dirty="0" smtClean="0">
                <a:solidFill>
                  <a:schemeClr val="accent5"/>
                </a:solidFill>
              </a:rPr>
              <a:t>	</a:t>
            </a:r>
            <a:r>
              <a:rPr lang="en" sz="2400" dirty="0" smtClean="0">
                <a:solidFill>
                  <a:schemeClr val="accent5"/>
                </a:solidFill>
              </a:rPr>
              <a:t>4</a:t>
            </a:r>
            <a:r>
              <a:rPr lang="en-US" sz="2400" dirty="0" smtClean="0">
                <a:solidFill>
                  <a:schemeClr val="accent5"/>
                </a:solidFill>
              </a:rPr>
              <a:t>	</a:t>
            </a:r>
            <a:r>
              <a:rPr lang="en" sz="2400" dirty="0" smtClean="0">
                <a:solidFill>
                  <a:schemeClr val="accent5"/>
                </a:solidFill>
              </a:rPr>
              <a:t>5</a:t>
            </a:r>
            <a:endParaRPr lang="en" sz="2400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use Arrays for?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7890740" cy="3338044"/>
          </a:xfrm>
        </p:spPr>
        <p:txBody>
          <a:bodyPr/>
          <a:lstStyle/>
          <a:p>
            <a:r>
              <a:rPr lang="en-US" sz="2000" dirty="0" smtClean="0"/>
              <a:t> Lists or collections of information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Queues for things like printer jobs, actions that need to happen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Query results from a database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97821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17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Turn! Code Dissection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089428"/>
            <a:ext cx="8520600" cy="3416400"/>
          </a:xfrm>
        </p:spPr>
        <p:txBody>
          <a:bodyPr/>
          <a:lstStyle/>
          <a:p>
            <a:r>
              <a:rPr lang="en-US" sz="1900" dirty="0"/>
              <a:t> </a:t>
            </a:r>
            <a:r>
              <a:rPr lang="en-US" sz="1900" dirty="0" smtClean="0"/>
              <a:t>With the file sent out to you via Slack, </a:t>
            </a:r>
            <a:r>
              <a:rPr lang="en-US" sz="1900" dirty="0"/>
              <a:t>discuss </a:t>
            </a:r>
            <a:r>
              <a:rPr lang="en-US" sz="1900" dirty="0" smtClean="0"/>
              <a:t> with a partner what </a:t>
            </a:r>
            <a:r>
              <a:rPr lang="en-US" sz="1900" dirty="0"/>
              <a:t>you expect to happen or to be returned in each section. Write your predictions before each </a:t>
            </a:r>
            <a:r>
              <a:rPr lang="en-US" sz="1900" dirty="0" smtClean="0"/>
              <a:t>section.</a:t>
            </a:r>
          </a:p>
          <a:p>
            <a:r>
              <a:rPr lang="en-US" sz="1900" dirty="0"/>
              <a:t> </a:t>
            </a:r>
            <a:r>
              <a:rPr lang="en-US" sz="1900" dirty="0" smtClean="0"/>
              <a:t>Run </a:t>
            </a:r>
            <a:r>
              <a:rPr lang="en-US" sz="1900" dirty="0"/>
              <a:t>the file in your terminal/console by </a:t>
            </a:r>
            <a:r>
              <a:rPr lang="en-US" sz="1900" dirty="0" smtClean="0"/>
              <a:t>calling `ruby favorite-things-</a:t>
            </a:r>
            <a:r>
              <a:rPr lang="en-US" sz="1900" dirty="0" err="1" smtClean="0"/>
              <a:t>activity.rb</a:t>
            </a:r>
            <a:r>
              <a:rPr lang="en-US" sz="1900" dirty="0" smtClean="0"/>
              <a:t>` in </a:t>
            </a:r>
            <a:r>
              <a:rPr lang="en-US" sz="1900" dirty="0"/>
              <a:t>the directory you save it in to see if your predictions were correct.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4" t="4546" r="3717" b="9848"/>
          <a:stretch/>
        </p:blipFill>
        <p:spPr>
          <a:xfrm>
            <a:off x="1164771" y="2797628"/>
            <a:ext cx="6466714" cy="234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71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Hashes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Hash Basics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15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A dictionary-like object containing key and value pairs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Keys are unique</a:t>
            </a:r>
          </a:p>
          <a:p>
            <a:pPr marL="457200" lvl="0" indent="-342900">
              <a:spcBef>
                <a:spcPts val="0"/>
              </a:spcBef>
              <a:buSzPct val="100000"/>
              <a:buChar char="-"/>
            </a:pPr>
            <a:r>
              <a:rPr lang="en" sz="2000" dirty="0"/>
              <a:t>Enumerate their objects in the order they were inserted</a:t>
            </a:r>
          </a:p>
        </p:txBody>
      </p:sp>
      <p:pic>
        <p:nvPicPr>
          <p:cNvPr id="142" name="Shape 142" descr="Screen Shot 2017-10-03 at 2.22.46 PM.png"/>
          <p:cNvPicPr preferRelativeResize="0"/>
          <p:nvPr/>
        </p:nvPicPr>
        <p:blipFill rotWithShape="1">
          <a:blip r:embed="rId3">
            <a:alphaModFix/>
          </a:blip>
          <a:srcRect l="3966" t="19196" b="29652"/>
          <a:stretch/>
        </p:blipFill>
        <p:spPr>
          <a:xfrm>
            <a:off x="245875" y="3082790"/>
            <a:ext cx="8781050" cy="30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/>
          <p:nvPr/>
        </p:nvSpPr>
        <p:spPr>
          <a:xfrm>
            <a:off x="2610875" y="3387190"/>
            <a:ext cx="269400" cy="6438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3969400" y="3387190"/>
            <a:ext cx="269400" cy="6438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8562900" y="3387190"/>
            <a:ext cx="269400" cy="6438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5210650" y="3387190"/>
            <a:ext cx="269400" cy="6438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 txBox="1"/>
          <p:nvPr/>
        </p:nvSpPr>
        <p:spPr>
          <a:xfrm>
            <a:off x="2465825" y="4153508"/>
            <a:ext cx="559500" cy="411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600">
                <a:solidFill>
                  <a:schemeClr val="accent5"/>
                </a:solidFill>
              </a:rPr>
              <a:t>Key</a:t>
            </a:r>
          </a:p>
        </p:txBody>
      </p:sp>
      <p:sp>
        <p:nvSpPr>
          <p:cNvPr id="148" name="Shape 148"/>
          <p:cNvSpPr txBox="1"/>
          <p:nvPr/>
        </p:nvSpPr>
        <p:spPr>
          <a:xfrm>
            <a:off x="5065600" y="4153508"/>
            <a:ext cx="559500" cy="411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accent5"/>
                </a:solidFill>
              </a:rPr>
              <a:t>Key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3762100" y="4153508"/>
            <a:ext cx="828000" cy="411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accent5"/>
                </a:solidFill>
              </a:rPr>
              <a:t>Value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8211600" y="4153508"/>
            <a:ext cx="828000" cy="411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accent5"/>
                </a:solidFill>
              </a:rPr>
              <a:t>Value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466797"/>
            <a:ext cx="8520600" cy="572700"/>
          </a:xfrm>
        </p:spPr>
        <p:txBody>
          <a:bodyPr/>
          <a:lstStyle/>
          <a:p>
            <a:r>
              <a:rPr lang="en-US" dirty="0" smtClean="0"/>
              <a:t>What do we use Hashes for?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7863471" cy="3103839"/>
          </a:xfrm>
        </p:spPr>
        <p:txBody>
          <a:bodyPr/>
          <a:lstStyle/>
          <a:p>
            <a:r>
              <a:rPr lang="en-US" sz="2000" dirty="0"/>
              <a:t> </a:t>
            </a:r>
            <a:r>
              <a:rPr lang="en-US" sz="2000" dirty="0" smtClean="0"/>
              <a:t>Storing relational data </a:t>
            </a:r>
            <a:r>
              <a:rPr lang="mr-IN" sz="2000" dirty="0" smtClean="0"/>
              <a:t>–</a:t>
            </a:r>
            <a:r>
              <a:rPr lang="en-US" sz="2000" dirty="0" smtClean="0"/>
              <a:t> for instance, how much information does Facebook know about you on your profile: name, birthday, location, job history, education, relationships, etc.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Database results:  column name as the key and data for a specific row for a value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5111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066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Turn! Code Dissection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089428"/>
            <a:ext cx="8520600" cy="3416400"/>
          </a:xfrm>
        </p:spPr>
        <p:txBody>
          <a:bodyPr/>
          <a:lstStyle/>
          <a:p>
            <a:r>
              <a:rPr lang="en-US" sz="1900" dirty="0"/>
              <a:t> </a:t>
            </a:r>
            <a:r>
              <a:rPr lang="en-US" sz="1900" dirty="0" smtClean="0"/>
              <a:t>With the file sent out to you via Slack, </a:t>
            </a:r>
            <a:r>
              <a:rPr lang="en-US" sz="1900" dirty="0"/>
              <a:t>discuss </a:t>
            </a:r>
            <a:r>
              <a:rPr lang="en-US" sz="1900" dirty="0" smtClean="0"/>
              <a:t> with a partner what </a:t>
            </a:r>
            <a:r>
              <a:rPr lang="en-US" sz="1900" dirty="0"/>
              <a:t>you expect to happen or to be returned in each section. Write your predictions before each </a:t>
            </a:r>
            <a:r>
              <a:rPr lang="en-US" sz="1900" dirty="0" smtClean="0"/>
              <a:t>section.</a:t>
            </a:r>
          </a:p>
          <a:p>
            <a:r>
              <a:rPr lang="en-US" sz="1900" dirty="0"/>
              <a:t> </a:t>
            </a:r>
            <a:r>
              <a:rPr lang="en-US" sz="1900" dirty="0" smtClean="0"/>
              <a:t>Run </a:t>
            </a:r>
            <a:r>
              <a:rPr lang="en-US" sz="1900" dirty="0"/>
              <a:t>the file in your terminal/console by </a:t>
            </a:r>
            <a:r>
              <a:rPr lang="en-US" sz="1900" dirty="0" smtClean="0"/>
              <a:t>calling `ruby student-grades-hash-</a:t>
            </a:r>
            <a:r>
              <a:rPr lang="en-US" sz="1900" dirty="0" err="1" smtClean="0"/>
              <a:t>activity.rb</a:t>
            </a:r>
            <a:r>
              <a:rPr lang="en-US" sz="1900" dirty="0" smtClean="0"/>
              <a:t>` in </a:t>
            </a:r>
            <a:r>
              <a:rPr lang="en-US" sz="1900" dirty="0"/>
              <a:t>the directory you save it in to see if your predictions were correct.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28" y="2559366"/>
            <a:ext cx="7206343" cy="283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993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Turn! Data Structures Activity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</a:t>
            </a:r>
            <a:r>
              <a:rPr lang="en-US" dirty="0" smtClean="0"/>
              <a:t>We'll </a:t>
            </a:r>
            <a:r>
              <a:rPr lang="en-US" dirty="0"/>
              <a:t>be practicing determining what type of data structure is best for the given information and data.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Work </a:t>
            </a:r>
            <a:r>
              <a:rPr lang="en-US" dirty="0"/>
              <a:t>with a partner to complete this activity.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Download </a:t>
            </a:r>
            <a:r>
              <a:rPr lang="en-US" dirty="0"/>
              <a:t>the file sent to you via </a:t>
            </a:r>
            <a:r>
              <a:rPr lang="en-US" dirty="0" smtClean="0"/>
              <a:t>Slack and follow the instructions in the file.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83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Overview</a:t>
            </a:r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Wingdings" charset="2"/>
              <a:buChar char="§"/>
            </a:pPr>
            <a:r>
              <a:rPr lang="en-US" sz="2000" dirty="0" smtClean="0"/>
              <a:t>Ruby Tools</a:t>
            </a:r>
            <a:endParaRPr lang="en" sz="2000" dirty="0"/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Wingdings" charset="2"/>
              <a:buChar char="§"/>
            </a:pPr>
            <a:r>
              <a:rPr lang="en" sz="2000" dirty="0" smtClean="0"/>
              <a:t>Arrays</a:t>
            </a:r>
            <a:endParaRPr lang="en" sz="2000" dirty="0"/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Wingdings" charset="2"/>
              <a:buChar char="§"/>
            </a:pPr>
            <a:r>
              <a:rPr lang="en" sz="2000" dirty="0"/>
              <a:t>Basics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Wingdings" charset="2"/>
              <a:buChar char="§"/>
            </a:pPr>
            <a:r>
              <a:rPr lang="en" sz="2000" dirty="0"/>
              <a:t>Built in Methods and Documentation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Wingdings" charset="2"/>
              <a:buChar char="§"/>
            </a:pPr>
            <a:r>
              <a:rPr lang="en" sz="2000" dirty="0"/>
              <a:t>Hashes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Wingdings" charset="2"/>
              <a:buChar char="§"/>
            </a:pPr>
            <a:r>
              <a:rPr lang="en" sz="2000" dirty="0"/>
              <a:t>Basics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Wingdings" charset="2"/>
              <a:buChar char="§"/>
            </a:pPr>
            <a:r>
              <a:rPr lang="en" sz="2000" dirty="0"/>
              <a:t>Built in Methods and Documentation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Wingdings" charset="2"/>
              <a:buChar char="§"/>
            </a:pPr>
            <a:r>
              <a:rPr lang="en-US" sz="2000" dirty="0" smtClean="0"/>
              <a:t>Iteration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Wingdings" charset="2"/>
              <a:buChar char="§"/>
            </a:pPr>
            <a:r>
              <a:rPr lang="en" sz="2000" dirty="0" smtClean="0"/>
              <a:t>Nested </a:t>
            </a:r>
            <a:r>
              <a:rPr lang="en" sz="2000" dirty="0"/>
              <a:t>Data </a:t>
            </a:r>
            <a:r>
              <a:rPr lang="en" sz="2000" dirty="0" smtClean="0"/>
              <a:t>Structures</a:t>
            </a:r>
            <a:endParaRPr lang="en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Instance/Built-In Methods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Array Methods</a:t>
            </a:r>
          </a:p>
        </p:txBody>
      </p:sp>
      <p:pic>
        <p:nvPicPr>
          <p:cNvPr id="161" name="Shape 161" descr="Screen Shot 2017-09-25 at 8.24.50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675" y="0"/>
            <a:ext cx="6762059" cy="471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Hash Methods</a:t>
            </a:r>
          </a:p>
        </p:txBody>
      </p:sp>
      <p:pic>
        <p:nvPicPr>
          <p:cNvPr id="167" name="Shape 167" descr="Screen Shot 2017-09-25 at 8.25.18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820" y="39850"/>
            <a:ext cx="6619424" cy="461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311700" y="174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Instance Methods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311699" y="908527"/>
            <a:ext cx="2996675" cy="3990043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800" dirty="0"/>
              <a:t>Instance methods are those that are defined with the definition of the class itself in Ruby, like all methods for the Array Class or Hash Class</a:t>
            </a:r>
          </a:p>
          <a:p>
            <a:pPr marL="457200" lvl="0" indent="-228600">
              <a:spcBef>
                <a:spcPts val="0"/>
              </a:spcBef>
              <a:buChar char="-"/>
            </a:pPr>
            <a:r>
              <a:rPr lang="en" sz="1800" dirty="0"/>
              <a:t>They are available to all instances of that object - so any Array you create, you can call one of the Array instance methods on it</a:t>
            </a:r>
          </a:p>
        </p:txBody>
      </p:sp>
      <p:pic>
        <p:nvPicPr>
          <p:cNvPr id="174" name="Shape 174" descr="Screen Shot 2017-10-03 at 9.29.56 AM.png"/>
          <p:cNvPicPr preferRelativeResize="0"/>
          <p:nvPr/>
        </p:nvPicPr>
        <p:blipFill rotWithShape="1">
          <a:blip r:embed="rId3">
            <a:alphaModFix/>
          </a:blip>
          <a:srcRect l="-1801"/>
          <a:stretch/>
        </p:blipFill>
        <p:spPr>
          <a:xfrm>
            <a:off x="3482546" y="908527"/>
            <a:ext cx="5302450" cy="37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Instance Methods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8320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Turn! Instance Methods Activity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Complete </a:t>
            </a:r>
            <a:r>
              <a:rPr lang="en-US" dirty="0"/>
              <a:t>the prompts and questions in the file by finding the appropriate instance method in the Ruby docs. </a:t>
            </a:r>
            <a:endParaRPr lang="en-US" dirty="0" smtClean="0"/>
          </a:p>
          <a:p>
            <a:r>
              <a:rPr lang="en-US" dirty="0" smtClean="0"/>
              <a:t> Experiment </a:t>
            </a:r>
            <a:r>
              <a:rPr lang="en-US" dirty="0"/>
              <a:t>with the instance method in IRB so you are positive you found the accurate method before adding it to your </a:t>
            </a:r>
            <a:r>
              <a:rPr lang="en-US" dirty="0" smtClean="0"/>
              <a:t>solution.</a:t>
            </a:r>
          </a:p>
          <a:p>
            <a:r>
              <a:rPr lang="en-US" dirty="0"/>
              <a:t> </a:t>
            </a:r>
            <a:r>
              <a:rPr lang="en-US" dirty="0" smtClean="0"/>
              <a:t>When </a:t>
            </a:r>
            <a:r>
              <a:rPr lang="en-US" dirty="0"/>
              <a:t>finished, turn to a partner and discuss what you found difficult about finding a specific instance method in the </a:t>
            </a:r>
            <a:r>
              <a:rPr lang="en-US" dirty="0" smtClean="0"/>
              <a:t>documentation.</a:t>
            </a:r>
          </a:p>
          <a:p>
            <a:r>
              <a:rPr lang="en-US" dirty="0"/>
              <a:t> </a:t>
            </a:r>
            <a:r>
              <a:rPr lang="en-US" dirty="0" smtClean="0"/>
              <a:t>Don</a:t>
            </a:r>
            <a:r>
              <a:rPr lang="mr-IN" dirty="0" smtClean="0"/>
              <a:t>’</a:t>
            </a:r>
            <a:r>
              <a:rPr lang="en-US" dirty="0"/>
              <a:t>t forget to use the docs! </a:t>
            </a:r>
            <a:r>
              <a:rPr lang="en-US" dirty="0">
                <a:hlinkClick r:id="rId2"/>
              </a:rPr>
              <a:t>http://ruby-doc.org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463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Iteration</a:t>
            </a:r>
            <a:endParaRPr lang="en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311700" y="2253343"/>
            <a:ext cx="7090586" cy="2590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571500" lvl="0" indent="-342900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SzPct val="93000"/>
              <a:buFont typeface="Wingdings" charset="2"/>
              <a:buChar char="§"/>
            </a:pPr>
            <a:r>
              <a:rPr lang="en" sz="2000" dirty="0"/>
              <a:t>To perform repeatedly</a:t>
            </a:r>
          </a:p>
          <a:p>
            <a:pPr marL="571500" lvl="0" indent="-342900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SzPct val="93000"/>
              <a:buFont typeface="Wingdings" charset="2"/>
              <a:buChar char="§"/>
            </a:pPr>
            <a:r>
              <a:rPr lang="en" sz="2000" dirty="0"/>
              <a:t>In the context of Ruby, we will repeatedly go through each item/key-value pair/object in a data type or structure</a:t>
            </a:r>
          </a:p>
          <a:p>
            <a:pPr marL="571500" lvl="0" indent="-342900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SzPct val="93000"/>
              <a:buFont typeface="Wingdings" charset="2"/>
              <a:buChar char="§"/>
            </a:pPr>
            <a:r>
              <a:rPr lang="en" sz="2000" dirty="0"/>
              <a:t>Can use different tactics but common ones are:</a:t>
            </a:r>
          </a:p>
          <a:p>
            <a:pPr marL="1028700" lvl="1" indent="-342900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SzPct val="93000"/>
              <a:buFont typeface="Wingdings" charset="2"/>
              <a:buChar char="§"/>
            </a:pPr>
            <a:r>
              <a:rPr lang="en" sz="2000" dirty="0"/>
              <a:t>`for` loops</a:t>
            </a:r>
          </a:p>
          <a:p>
            <a:pPr marL="1028700" lvl="1" indent="-342900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SzPct val="93000"/>
              <a:buFont typeface="Wingdings" charset="2"/>
              <a:buChar char="§"/>
            </a:pPr>
            <a:r>
              <a:rPr lang="en" sz="2000" dirty="0"/>
              <a:t>`each` Enumerable method</a:t>
            </a:r>
          </a:p>
          <a:p>
            <a:pPr marL="1028700" lvl="1" indent="-342900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SzPct val="93000"/>
              <a:buFont typeface="Wingdings" charset="2"/>
              <a:buChar char="§"/>
            </a:pPr>
            <a:r>
              <a:rPr lang="en" sz="2000" dirty="0"/>
              <a:t>`times` Integer method with length of data type/structure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Iteration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485" y="630082"/>
            <a:ext cx="6411686" cy="14276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Iteration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032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Turn! Iteration Activity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 </a:t>
            </a:r>
            <a:r>
              <a:rPr lang="en-US" sz="2000" dirty="0" smtClean="0"/>
              <a:t>Download the file sent out via Slack.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With </a:t>
            </a:r>
            <a:r>
              <a:rPr lang="en-US" sz="2000" dirty="0"/>
              <a:t>a partner, write Ruby code that completes the iteration drills for the array and hash examples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 smtClean="0"/>
              <a:t> Bonus:  Once you complete all of the iterations, go back and try to redo them using a different type of iteration. If you used `.each` the first time, try it with a `for` loop! </a:t>
            </a:r>
          </a:p>
        </p:txBody>
      </p:sp>
    </p:spTree>
    <p:extLst>
      <p:ext uri="{BB962C8B-B14F-4D97-AF65-F5344CB8AC3E}">
        <p14:creationId xmlns:p14="http://schemas.microsoft.com/office/powerpoint/2010/main" val="1896532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Anything New Can Feel Like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13039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3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Nested Data Structures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Nested Data Structure</a:t>
            </a:r>
          </a:p>
        </p:txBody>
      </p:sp>
      <p:pic>
        <p:nvPicPr>
          <p:cNvPr id="196" name="Shape 196" descr="Screen Shot 2017-10-03 at 2.15.33 PM.png"/>
          <p:cNvPicPr preferRelativeResize="0"/>
          <p:nvPr/>
        </p:nvPicPr>
        <p:blipFill rotWithShape="1">
          <a:blip r:embed="rId3">
            <a:alphaModFix/>
          </a:blip>
          <a:srcRect l="2181"/>
          <a:stretch/>
        </p:blipFill>
        <p:spPr>
          <a:xfrm>
            <a:off x="1057412" y="304800"/>
            <a:ext cx="7029175" cy="39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Nested Data Structures?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288014" cy="2548668"/>
          </a:xfrm>
        </p:spPr>
        <p:txBody>
          <a:bodyPr/>
          <a:lstStyle/>
          <a:p>
            <a:r>
              <a:rPr lang="en-US" sz="2000" dirty="0" smtClean="0"/>
              <a:t> Consolidate information and assign it to one variable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Allow flexibility in the way we store related but different types of data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Most data sent isn’t so simple anymore</a:t>
            </a:r>
            <a:r>
              <a:rPr lang="mr-IN" sz="2000" dirty="0" smtClean="0"/>
              <a:t>–</a:t>
            </a:r>
            <a:r>
              <a:rPr lang="en-US" sz="2000" dirty="0" smtClean="0"/>
              <a:t> there is a lot to keep track of!</a:t>
            </a:r>
          </a:p>
        </p:txBody>
      </p:sp>
    </p:spTree>
    <p:extLst>
      <p:ext uri="{BB962C8B-B14F-4D97-AF65-F5344CB8AC3E}">
        <p14:creationId xmlns:p14="http://schemas.microsoft.com/office/powerpoint/2010/main" val="19970249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Data Structures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814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Turn! Nested Data Structures Activity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smtClean="0"/>
              <a:t> Download the file sent out via Slack</a:t>
            </a:r>
            <a:endParaRPr lang="en-US" sz="2000" dirty="0"/>
          </a:p>
          <a:p>
            <a:r>
              <a:rPr lang="en-US" sz="2000" dirty="0" smtClean="0"/>
              <a:t> With a partner, complete all </a:t>
            </a:r>
            <a:r>
              <a:rPr lang="en-US" sz="2000" dirty="0"/>
              <a:t>of the prompts in the </a:t>
            </a:r>
            <a:r>
              <a:rPr lang="en-US" sz="2000" dirty="0" smtClean="0"/>
              <a:t>activity. </a:t>
            </a:r>
          </a:p>
        </p:txBody>
      </p:sp>
    </p:spTree>
    <p:extLst>
      <p:ext uri="{BB962C8B-B14F-4D97-AF65-F5344CB8AC3E}">
        <p14:creationId xmlns:p14="http://schemas.microsoft.com/office/powerpoint/2010/main" val="4467175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Questions?</a:t>
            </a:r>
            <a:endParaRPr lang="e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What Tools Are Already Available?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Understanding Our Building Blocks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826" y="131517"/>
            <a:ext cx="6185780" cy="409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089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Ruby Documentation - Classes</a:t>
            </a:r>
          </a:p>
        </p:txBody>
      </p:sp>
      <p:pic>
        <p:nvPicPr>
          <p:cNvPr id="77" name="Shape 77" descr="Screen Shot 2017-09-22 at 11.38.17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113" y="206101"/>
            <a:ext cx="6157777" cy="40008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/>
          <p:nvPr/>
        </p:nvSpPr>
        <p:spPr>
          <a:xfrm rot="8568458">
            <a:off x="4188712" y="831474"/>
            <a:ext cx="554349" cy="215824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FE9A8"/>
              </a:gs>
              <a:gs pos="100000">
                <a:srgbClr val="F9C62C"/>
              </a:gs>
            </a:gsLst>
            <a:lin ang="5400012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 rot="8568458">
            <a:off x="2113312" y="1887324"/>
            <a:ext cx="554349" cy="215824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FE9A8"/>
              </a:gs>
              <a:gs pos="100000">
                <a:srgbClr val="F9C62C"/>
              </a:gs>
            </a:gsLst>
            <a:lin ang="5400012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/>
          <p:nvPr/>
        </p:nvSpPr>
        <p:spPr>
          <a:xfrm rot="-6309431">
            <a:off x="2655448" y="543585"/>
            <a:ext cx="554179" cy="215994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FE9A8"/>
              </a:gs>
              <a:gs pos="100000">
                <a:srgbClr val="F9C62C"/>
              </a:gs>
            </a:gsLst>
            <a:lin ang="5400012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" name="Shape 81"/>
          <p:cNvSpPr txBox="1"/>
          <p:nvPr/>
        </p:nvSpPr>
        <p:spPr>
          <a:xfrm>
            <a:off x="4572001" y="771962"/>
            <a:ext cx="641018" cy="59815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Class Name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2346224" y="1579906"/>
            <a:ext cx="1233883" cy="345394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Class’ Parent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x="2274743" y="922240"/>
            <a:ext cx="1315587" cy="297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Ruby Version</a:t>
            </a:r>
          </a:p>
        </p:txBody>
      </p:sp>
      <p:sp>
        <p:nvSpPr>
          <p:cNvPr id="84" name="Shape 84"/>
          <p:cNvSpPr/>
          <p:nvPr/>
        </p:nvSpPr>
        <p:spPr>
          <a:xfrm rot="8568458">
            <a:off x="1964762" y="2997561"/>
            <a:ext cx="554349" cy="215824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FE9A8"/>
              </a:gs>
              <a:gs pos="100000">
                <a:srgbClr val="F9C62C"/>
              </a:gs>
            </a:gsLst>
            <a:lin ang="5400012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" name="Shape 85"/>
          <p:cNvSpPr txBox="1"/>
          <p:nvPr/>
        </p:nvSpPr>
        <p:spPr>
          <a:xfrm>
            <a:off x="2249874" y="2651844"/>
            <a:ext cx="1500715" cy="400229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Class Methods (::)</a:t>
            </a:r>
          </a:p>
        </p:txBody>
      </p:sp>
      <p:sp>
        <p:nvSpPr>
          <p:cNvPr id="86" name="Shape 86"/>
          <p:cNvSpPr/>
          <p:nvPr/>
        </p:nvSpPr>
        <p:spPr>
          <a:xfrm rot="8568458">
            <a:off x="1964762" y="3845499"/>
            <a:ext cx="554349" cy="215824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FE9A8"/>
              </a:gs>
              <a:gs pos="100000">
                <a:srgbClr val="F9C62C"/>
              </a:gs>
            </a:gsLst>
            <a:lin ang="5400012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 txBox="1"/>
          <p:nvPr/>
        </p:nvSpPr>
        <p:spPr>
          <a:xfrm>
            <a:off x="2104425" y="3440099"/>
            <a:ext cx="1855392" cy="344271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Instance Methods (#)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Shape 92" descr="Screen Shot 2017-09-22 at 11.39.00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743" y="323682"/>
            <a:ext cx="808389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Ruby Documentation - Methods</a:t>
            </a:r>
          </a:p>
        </p:txBody>
      </p:sp>
      <p:sp>
        <p:nvSpPr>
          <p:cNvPr id="94" name="Shape 94"/>
          <p:cNvSpPr/>
          <p:nvPr/>
        </p:nvSpPr>
        <p:spPr>
          <a:xfrm rot="-1729544">
            <a:off x="329392" y="700977"/>
            <a:ext cx="554395" cy="215773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FE9A8"/>
              </a:gs>
              <a:gs pos="100000">
                <a:srgbClr val="F9C62C"/>
              </a:gs>
            </a:gsLst>
            <a:lin ang="5400012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 txBox="1"/>
          <p:nvPr/>
        </p:nvSpPr>
        <p:spPr>
          <a:xfrm>
            <a:off x="163801" y="904741"/>
            <a:ext cx="1320968" cy="43511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Method Name</a:t>
            </a:r>
          </a:p>
        </p:txBody>
      </p:sp>
      <p:sp>
        <p:nvSpPr>
          <p:cNvPr id="96" name="Shape 96"/>
          <p:cNvSpPr/>
          <p:nvPr/>
        </p:nvSpPr>
        <p:spPr>
          <a:xfrm rot="8568458">
            <a:off x="3033937" y="295886"/>
            <a:ext cx="554349" cy="215824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FE9A8"/>
              </a:gs>
              <a:gs pos="100000">
                <a:srgbClr val="F9C62C"/>
              </a:gs>
            </a:gsLst>
            <a:lin ang="5400012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 txBox="1"/>
          <p:nvPr/>
        </p:nvSpPr>
        <p:spPr>
          <a:xfrm>
            <a:off x="3379165" y="145831"/>
            <a:ext cx="1838701" cy="36561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Parameter/Argument</a:t>
            </a:r>
          </a:p>
        </p:txBody>
      </p:sp>
      <p:sp>
        <p:nvSpPr>
          <p:cNvPr id="98" name="Shape 98"/>
          <p:cNvSpPr/>
          <p:nvPr/>
        </p:nvSpPr>
        <p:spPr>
          <a:xfrm rot="10651112">
            <a:off x="6041357" y="3160042"/>
            <a:ext cx="554320" cy="2159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FE9A8"/>
              </a:gs>
              <a:gs pos="100000">
                <a:srgbClr val="F9C62C"/>
              </a:gs>
            </a:gsLst>
            <a:lin ang="5400012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 txBox="1"/>
          <p:nvPr/>
        </p:nvSpPr>
        <p:spPr>
          <a:xfrm>
            <a:off x="6604500" y="3014513"/>
            <a:ext cx="1154320" cy="373328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Examples</a:t>
            </a:r>
          </a:p>
        </p:txBody>
      </p:sp>
      <p:sp>
        <p:nvSpPr>
          <p:cNvPr id="100" name="Shape 100"/>
          <p:cNvSpPr/>
          <p:nvPr/>
        </p:nvSpPr>
        <p:spPr>
          <a:xfrm rot="-9789845">
            <a:off x="4644363" y="621740"/>
            <a:ext cx="554152" cy="21562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FE9A8"/>
              </a:gs>
              <a:gs pos="100000">
                <a:srgbClr val="F9C62C"/>
              </a:gs>
            </a:gsLst>
            <a:lin ang="5400012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 txBox="1"/>
          <p:nvPr/>
        </p:nvSpPr>
        <p:spPr>
          <a:xfrm>
            <a:off x="5141200" y="580725"/>
            <a:ext cx="1802808" cy="366884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Return Value(s)</a:t>
            </a:r>
          </a:p>
        </p:txBody>
      </p:sp>
      <p:sp>
        <p:nvSpPr>
          <p:cNvPr id="102" name="Shape 102"/>
          <p:cNvSpPr/>
          <p:nvPr/>
        </p:nvSpPr>
        <p:spPr>
          <a:xfrm rot="-9789845">
            <a:off x="3965188" y="1215590"/>
            <a:ext cx="554152" cy="21562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FE9A8"/>
              </a:gs>
              <a:gs pos="100000">
                <a:srgbClr val="F9C62C"/>
              </a:gs>
            </a:gsLst>
            <a:lin ang="5400012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" name="Shape 103"/>
          <p:cNvSpPr txBox="1"/>
          <p:nvPr/>
        </p:nvSpPr>
        <p:spPr>
          <a:xfrm>
            <a:off x="4413807" y="1256028"/>
            <a:ext cx="1271100" cy="297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Explanation</a:t>
            </a:r>
          </a:p>
        </p:txBody>
      </p:sp>
      <p:sp>
        <p:nvSpPr>
          <p:cNvPr id="104" name="Shape 104"/>
          <p:cNvSpPr/>
          <p:nvPr/>
        </p:nvSpPr>
        <p:spPr>
          <a:xfrm rot="-9789845">
            <a:off x="2033488" y="1942915"/>
            <a:ext cx="554152" cy="21562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FE9A8"/>
              </a:gs>
              <a:gs pos="100000">
                <a:srgbClr val="F9C62C"/>
              </a:gs>
            </a:gsLst>
            <a:lin ang="5400012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/>
          <p:cNvSpPr txBox="1"/>
          <p:nvPr/>
        </p:nvSpPr>
        <p:spPr>
          <a:xfrm>
            <a:off x="2530324" y="1901900"/>
            <a:ext cx="2349493" cy="344822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Related Instance Methods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268157" y="249082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IRB - “Interactive Ruby”</a:t>
            </a:r>
          </a:p>
        </p:txBody>
      </p:sp>
      <p:pic>
        <p:nvPicPr>
          <p:cNvPr id="111" name="Shape 111" descr="irb_example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440" y="923450"/>
            <a:ext cx="6422525" cy="448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Arrays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820</Words>
  <Application>Microsoft Macintosh PowerPoint</Application>
  <PresentationFormat>On-screen Show (16:9)</PresentationFormat>
  <Paragraphs>98</Paragraphs>
  <Slides>35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Average</vt:lpstr>
      <vt:lpstr>Oswald</vt:lpstr>
      <vt:lpstr>Wingdings</vt:lpstr>
      <vt:lpstr>Arial</vt:lpstr>
      <vt:lpstr>Slate</vt:lpstr>
      <vt:lpstr>Arrays, Hashes, and Iteration – Oh My!</vt:lpstr>
      <vt:lpstr>Overview</vt:lpstr>
      <vt:lpstr>Learning Anything New Can Feel Like…</vt:lpstr>
      <vt:lpstr>What Tools Are Already Available?</vt:lpstr>
      <vt:lpstr>PowerPoint Presentation</vt:lpstr>
      <vt:lpstr>PowerPoint Presentation</vt:lpstr>
      <vt:lpstr>PowerPoint Presentation</vt:lpstr>
      <vt:lpstr>IRB - “Interactive Ruby”</vt:lpstr>
      <vt:lpstr>Arrays</vt:lpstr>
      <vt:lpstr>Array Basics</vt:lpstr>
      <vt:lpstr>What do we use Arrays for?</vt:lpstr>
      <vt:lpstr>Array Demo</vt:lpstr>
      <vt:lpstr>Your Turn! Code Dissection</vt:lpstr>
      <vt:lpstr>Hashes</vt:lpstr>
      <vt:lpstr>Hash Basics</vt:lpstr>
      <vt:lpstr>What do we use Hashes for?</vt:lpstr>
      <vt:lpstr>Hash Demo</vt:lpstr>
      <vt:lpstr>Your Turn! Code Dissection</vt:lpstr>
      <vt:lpstr>Your Turn! Data Structures Activity</vt:lpstr>
      <vt:lpstr>Instance/Built-In Methods</vt:lpstr>
      <vt:lpstr>PowerPoint Presentation</vt:lpstr>
      <vt:lpstr>PowerPoint Presentation</vt:lpstr>
      <vt:lpstr>Instance Methods</vt:lpstr>
      <vt:lpstr>Instance Methods Demo</vt:lpstr>
      <vt:lpstr>Your Turn! Instance Methods Activity</vt:lpstr>
      <vt:lpstr>Iteration</vt:lpstr>
      <vt:lpstr>Iteration</vt:lpstr>
      <vt:lpstr>Iteration Demo</vt:lpstr>
      <vt:lpstr>Your Turn! Iteration Activity</vt:lpstr>
      <vt:lpstr>Nested Data Structures</vt:lpstr>
      <vt:lpstr>PowerPoint Presentation</vt:lpstr>
      <vt:lpstr>Why use Nested Data Structures?</vt:lpstr>
      <vt:lpstr>Nested Data Structures Demo</vt:lpstr>
      <vt:lpstr>Your Turn! Nested Data Structures Activity</vt:lpstr>
      <vt:lpstr>Questions?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Arrays, Hashes, and Iteration - Oh My!</dc:title>
  <cp:lastModifiedBy>Glenna Mowry</cp:lastModifiedBy>
  <cp:revision>26</cp:revision>
  <dcterms:modified xsi:type="dcterms:W3CDTF">2017-10-18T16:43:24Z</dcterms:modified>
</cp:coreProperties>
</file>